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325" r:id="rId3"/>
    <p:sldId id="327" r:id="rId4"/>
    <p:sldId id="326" r:id="rId5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72732F"/>
    <a:srgbClr val="B1D254"/>
    <a:srgbClr val="C6D254"/>
    <a:srgbClr val="2A6EA8"/>
    <a:srgbClr val="FF3300"/>
    <a:srgbClr val="FFCC00"/>
    <a:srgbClr val="FEFE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/>
  </p:normalViewPr>
  <p:slideViewPr>
    <p:cSldViewPr snapToGrid="0">
      <p:cViewPr varScale="1">
        <p:scale>
          <a:sx n="67" d="100"/>
          <a:sy n="67" d="100"/>
        </p:scale>
        <p:origin x="85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B50EA1E8-0FA0-41B1-AAF0-71A2ABC5D6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330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589A7F67-20BE-4FD7-9840-6870645CFED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09505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58141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B7559DD1-99D2-4974-BA38-1BC0F9EEDB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1036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39A316F0-F64B-418F-8F6F-BA6B489FF45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183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CE5AB74-4CB4-4FBB-BC17-586EAFDB8D3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782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AB9B9B9F-D8E0-47FC-A7EA-09D6E6E076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9194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486775" y="6472238"/>
            <a:ext cx="361950" cy="1905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fld id="{CCB2952E-51B2-43D9-8CB7-F37D118EEA1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1417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CBA2D857-679F-4A63-904D-8A317B36BD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2477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9F721340-409F-4635-A606-54B63D86C2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1695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D27694EC-4657-4F8F-90DC-933C8692B6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4540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87D2FE94-EF4C-4906-94AC-A713140D48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5496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73391324-B49B-4D77-8F47-4B5E23125B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4384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5053879D-5DF0-4EAA-B33D-9699D3EDD7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2945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green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1029" name="Picture 6" descr="3GPP_TM_RD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  <a:latin typeface="Arial" charset="0"/>
              </a:rPr>
              <a:t>© 3GPP 2009     Mobile World Congress, Barcelona, 19</a:t>
            </a:r>
            <a:r>
              <a:rPr lang="en-GB" baseline="30000">
                <a:solidFill>
                  <a:schemeClr val="bg1"/>
                </a:solidFill>
                <a:latin typeface="Arial" charset="0"/>
              </a:rPr>
              <a:t>th</a:t>
            </a:r>
            <a:r>
              <a:rPr lang="en-GB">
                <a:solidFill>
                  <a:schemeClr val="bg1"/>
                </a:solidFill>
                <a:latin typeface="Arial" charset="0"/>
              </a:rPr>
              <a:t> February 2009</a:t>
            </a:r>
          </a:p>
        </p:txBody>
      </p:sp>
      <p:pic>
        <p:nvPicPr>
          <p:cNvPr id="1031" name="Picture 8" descr="green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6" descr="3GPP_TM_RD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  <a:latin typeface="Arial" charset="0"/>
              </a:rPr>
              <a:t>© 3GPP 2009     &lt;Title, date&gt;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439150" y="6461125"/>
            <a:ext cx="454025" cy="2222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fld id="{616CD5BD-C8B6-4A28-BEC0-ED000E2871FC}" type="slidenum">
              <a:rPr lang="en-US" altLang="en-US" sz="1200" b="1">
                <a:solidFill>
                  <a:srgbClr val="000000"/>
                </a:solidFill>
                <a:latin typeface="Calibri" panose="020F0502020204030204" pitchFamily="34" charset="0"/>
              </a:rPr>
              <a:pPr algn="ctr" eaLnBrk="1" hangingPunct="1"/>
              <a:t>‹#›</a:t>
            </a:fld>
            <a:endParaRPr lang="en-US" altLang="en-US" sz="12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4100512"/>
          </a:xfrm>
        </p:spPr>
        <p:txBody>
          <a:bodyPr>
            <a:normAutofit/>
          </a:bodyPr>
          <a:lstStyle/>
          <a:p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altLang="en-US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316" name="Subtitle 6"/>
          <p:cNvSpPr>
            <a:spLocks noGrp="1"/>
          </p:cNvSpPr>
          <p:nvPr>
            <p:ph type="subTitle" idx="4294967295"/>
          </p:nvPr>
        </p:nvSpPr>
        <p:spPr>
          <a:xfrm>
            <a:off x="928686" y="4111119"/>
            <a:ext cx="8215314" cy="3074412"/>
          </a:xfrm>
        </p:spPr>
        <p:txBody>
          <a:bodyPr/>
          <a:lstStyle/>
          <a:p>
            <a:r>
              <a:rPr lang="en-GB" b="1" dirty="0" smtClean="0">
                <a:solidFill>
                  <a:schemeClr val="tx2"/>
                </a:solidFill>
              </a:rPr>
              <a:t>3GPP </a:t>
            </a:r>
            <a:r>
              <a:rPr lang="en-GB" b="1" dirty="0">
                <a:solidFill>
                  <a:schemeClr val="tx2"/>
                </a:solidFill>
              </a:rPr>
              <a:t>TSG-SA WG2 Meeting #125</a:t>
            </a:r>
            <a:r>
              <a:rPr lang="en-GB" b="1" i="1" dirty="0">
                <a:solidFill>
                  <a:schemeClr val="tx2"/>
                </a:solidFill>
              </a:rPr>
              <a:t>  	</a:t>
            </a:r>
            <a:r>
              <a:rPr lang="en-GB" b="1" i="1" dirty="0" smtClean="0">
                <a:solidFill>
                  <a:schemeClr val="tx2"/>
                </a:solidFill>
              </a:rPr>
              <a:t>S2-180114</a:t>
            </a:r>
          </a:p>
          <a:p>
            <a:r>
              <a:rPr lang="en-GB" b="1" dirty="0" smtClean="0">
                <a:solidFill>
                  <a:schemeClr val="tx2"/>
                </a:solidFill>
              </a:rPr>
              <a:t>Gothenburg</a:t>
            </a:r>
            <a:r>
              <a:rPr lang="en-GB" b="1" dirty="0">
                <a:solidFill>
                  <a:schemeClr val="tx2"/>
                </a:solidFill>
              </a:rPr>
              <a:t>, Sweden, 22 – 26 Jan 2018 </a:t>
            </a:r>
            <a:endParaRPr lang="en-GB" b="1" dirty="0" smtClean="0">
              <a:solidFill>
                <a:schemeClr val="tx2"/>
              </a:solidFill>
            </a:endParaRPr>
          </a:p>
          <a:p>
            <a:r>
              <a:rPr lang="en-GB" b="1" dirty="0" smtClean="0">
                <a:solidFill>
                  <a:schemeClr val="tx2"/>
                </a:solidFill>
              </a:rPr>
              <a:t>Agenda Item 7.1</a:t>
            </a:r>
          </a:p>
          <a:p>
            <a:r>
              <a:rPr lang="en-US" altLang="en-US" b="1" dirty="0" smtClean="0">
                <a:solidFill>
                  <a:schemeClr val="tx2"/>
                </a:solidFill>
              </a:rPr>
              <a:t>Source: AT&amp;T</a:t>
            </a: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236244" y="1989138"/>
            <a:ext cx="83206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3200" b="1" dirty="0" smtClean="0">
                <a:solidFill>
                  <a:schemeClr val="tx2"/>
                </a:solidFill>
              </a:rPr>
              <a:t>NEF Northbound API development in 5GC</a:t>
            </a:r>
            <a:endParaRPr lang="en-US" altLang="en-US" sz="32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2600" cy="881062"/>
          </a:xfrm>
        </p:spPr>
        <p:txBody>
          <a:bodyPr rtlCol="0">
            <a:normAutofit/>
          </a:bodyPr>
          <a:lstStyle/>
          <a:p>
            <a:r>
              <a:rPr lang="en-US" sz="2800" dirty="0"/>
              <a:t>NEF Northbound API development in 5GC</a:t>
            </a:r>
            <a:endParaRPr lang="en-US" altLang="en-US" sz="28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339" name="Rectangle 3"/>
          <p:cNvSpPr>
            <a:spLocks noGrp="1"/>
          </p:cNvSpPr>
          <p:nvPr>
            <p:ph type="body" idx="1"/>
          </p:nvPr>
        </p:nvSpPr>
        <p:spPr>
          <a:xfrm>
            <a:off x="457200" y="1300163"/>
            <a:ext cx="8229600" cy="4525963"/>
          </a:xfrm>
        </p:spPr>
        <p:txBody>
          <a:bodyPr/>
          <a:lstStyle/>
          <a:p>
            <a:r>
              <a:rPr lang="en-US" sz="2400" dirty="0" smtClean="0"/>
              <a:t>Programmability for 5G network is a critical design and deployment issue. As new features are defined, it is important to have these new capabilities API enabled when suitable.  </a:t>
            </a:r>
          </a:p>
          <a:p>
            <a:r>
              <a:rPr lang="en-US" sz="2400" dirty="0" smtClean="0"/>
              <a:t>Some work on Northbound NEF APIs for 5G was accomplished in Release 15.</a:t>
            </a:r>
          </a:p>
          <a:p>
            <a:pPr lvl="1"/>
            <a:r>
              <a:rPr lang="en-US" dirty="0" smtClean="0"/>
              <a:t>This was primarily related to a subset of IoT related functionalities and leveraged the work done in NAPS for SCEF.</a:t>
            </a:r>
          </a:p>
          <a:p>
            <a:r>
              <a:rPr lang="en-US" sz="2400" dirty="0" smtClean="0"/>
              <a:t>There are already a few study items in Release 16 that can add new NEF northbound APIs</a:t>
            </a:r>
          </a:p>
          <a:p>
            <a:pPr lvl="1"/>
            <a:r>
              <a:rPr lang="en-US" dirty="0" smtClean="0"/>
              <a:t>e.g. FS_CIoT_5G, </a:t>
            </a:r>
            <a:r>
              <a:rPr lang="en-US" dirty="0" err="1" smtClean="0"/>
              <a:t>FS_eLCS</a:t>
            </a:r>
            <a:r>
              <a:rPr lang="en-US" dirty="0" smtClean="0"/>
              <a:t>, FS_eV2XARC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7086600" cy="512763"/>
          </a:xfrm>
        </p:spPr>
        <p:txBody>
          <a:bodyPr/>
          <a:lstStyle/>
          <a:p>
            <a:r>
              <a:rPr lang="en-US" sz="2800" dirty="0"/>
              <a:t>NEF Northbound API development in 5GC</a:t>
            </a:r>
            <a:r>
              <a:rPr lang="en-US" altLang="en-US" sz="28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sz="28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525963"/>
          </a:xfrm>
        </p:spPr>
        <p:txBody>
          <a:bodyPr/>
          <a:lstStyle/>
          <a:p>
            <a:r>
              <a:rPr lang="en-US" dirty="0" smtClean="0"/>
              <a:t>A clear understanding on how to work on northbound APIs in SA2 is needed. </a:t>
            </a:r>
          </a:p>
          <a:p>
            <a:pPr lvl="1"/>
            <a:r>
              <a:rPr lang="en-US" dirty="0" smtClean="0"/>
              <a:t>Should each of the work/study item develop northbound APIs for their relevant purpose? Or</a:t>
            </a:r>
          </a:p>
          <a:p>
            <a:pPr lvl="1"/>
            <a:r>
              <a:rPr lang="en-US" dirty="0" smtClean="0"/>
              <a:t>Should there be a separate umbrella work item to handle northbound API development?</a:t>
            </a:r>
          </a:p>
          <a:p>
            <a:r>
              <a:rPr lang="en-US" dirty="0" smtClean="0"/>
              <a:t>A clear understanding on how to document the northbound APIs in SA2 specifications is also needed</a:t>
            </a:r>
          </a:p>
          <a:p>
            <a:pPr lvl="1"/>
            <a:r>
              <a:rPr lang="en-US" dirty="0" smtClean="0"/>
              <a:t>Should individual specs document relevant northbound APIs? Or </a:t>
            </a:r>
          </a:p>
          <a:p>
            <a:pPr lvl="1"/>
            <a:r>
              <a:rPr lang="en-US" dirty="0" smtClean="0"/>
              <a:t>Should there be a single SA2 specification that consolidates the stage 2 work on northbound APIs?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B9B9F-D8E0-47FC-A7EA-09D6E6E0767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9883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NEF Northbound API development in 5GC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proposed that this topic be discussed and an agreed guidance be provided to the group for a consistent way forward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B9B9F-D8E0-47FC-A7EA-09D6E6E0767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3485038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17</TotalTime>
  <Words>230</Words>
  <Application>Microsoft Office PowerPoint</Application>
  <PresentationFormat>On-screen Show (4:3)</PresentationFormat>
  <Paragraphs>23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3gpp</vt:lpstr>
      <vt:lpstr>  </vt:lpstr>
      <vt:lpstr>NEF Northbound API development in 5GC</vt:lpstr>
      <vt:lpstr>NEF Northbound API development in 5GC </vt:lpstr>
      <vt:lpstr>NEF Northbound API development in 5GC</vt:lpstr>
    </vt:vector>
  </TitlesOfParts>
  <Company>ETSI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AT&amp;T Labs - James Hu</dc:creator>
  <dc:description>©3GPP 2009. All rights reserved</dc:description>
  <cp:lastModifiedBy>HU, JAMES</cp:lastModifiedBy>
  <cp:revision>8</cp:revision>
  <dcterms:created xsi:type="dcterms:W3CDTF">2018-01-11T20:22:31Z</dcterms:created>
  <dcterms:modified xsi:type="dcterms:W3CDTF">2018-01-11T22:35:09Z</dcterms:modified>
</cp:coreProperties>
</file>